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93" r:id="rId3"/>
    <p:sldId id="296" r:id="rId4"/>
    <p:sldId id="298" r:id="rId5"/>
    <p:sldId id="294" r:id="rId6"/>
    <p:sldId id="295" r:id="rId7"/>
    <p:sldId id="297" r:id="rId8"/>
    <p:sldId id="257" r:id="rId9"/>
    <p:sldId id="258" r:id="rId10"/>
    <p:sldId id="259" r:id="rId11"/>
    <p:sldId id="260" r:id="rId12"/>
    <p:sldId id="261" r:id="rId13"/>
    <p:sldId id="263" r:id="rId14"/>
    <p:sldId id="266" r:id="rId15"/>
    <p:sldId id="287" r:id="rId16"/>
    <p:sldId id="286" r:id="rId17"/>
    <p:sldId id="264" r:id="rId18"/>
    <p:sldId id="265" r:id="rId19"/>
    <p:sldId id="300" r:id="rId20"/>
    <p:sldId id="274" r:id="rId21"/>
    <p:sldId id="267" r:id="rId22"/>
    <p:sldId id="271" r:id="rId23"/>
    <p:sldId id="268" r:id="rId24"/>
    <p:sldId id="269" r:id="rId25"/>
    <p:sldId id="272" r:id="rId26"/>
    <p:sldId id="273" r:id="rId27"/>
    <p:sldId id="288" r:id="rId28"/>
    <p:sldId id="290" r:id="rId29"/>
    <p:sldId id="270" r:id="rId30"/>
    <p:sldId id="275" r:id="rId31"/>
    <p:sldId id="279" r:id="rId32"/>
    <p:sldId id="276" r:id="rId33"/>
    <p:sldId id="277" r:id="rId34"/>
    <p:sldId id="284" r:id="rId35"/>
    <p:sldId id="278" r:id="rId36"/>
    <p:sldId id="280" r:id="rId37"/>
    <p:sldId id="301" r:id="rId38"/>
    <p:sldId id="285" r:id="rId39"/>
    <p:sldId id="292" r:id="rId40"/>
    <p:sldId id="291" r:id="rId41"/>
    <p:sldId id="282" r:id="rId42"/>
    <p:sldId id="283" r:id="rId43"/>
    <p:sldId id="281" r:id="rId44"/>
    <p:sldId id="29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4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7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0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9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5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9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7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4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6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4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7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7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1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2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3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0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7598F36-7553-4719-86FF-C543D15FAA80}" type="datetimeFigureOut">
              <a:rPr lang="en-US" smtClean="0"/>
              <a:t>12/10/2013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38AB4D9-D545-4A19-947C-4607D5050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7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ionics" TargetMode="External"/><Relationship Id="rId2" Type="http://schemas.openxmlformats.org/officeDocument/2006/relationships/hyperlink" Target="http://en.wikipedia.org/wiki/Robotic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en.wikipedia.org/wiki/Terrestrial_locomotion_in_animals" TargetMode="External"/><Relationship Id="rId4" Type="http://schemas.openxmlformats.org/officeDocument/2006/relationships/hyperlink" Target="http://en.wikipedia.org/wiki/Hexapoda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jpeg"/><Relationship Id="rId7" Type="http://schemas.openxmlformats.org/officeDocument/2006/relationships/image" Target="../media/image18.jp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6.jpe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55970" y="1426547"/>
            <a:ext cx="2068567" cy="177501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APOD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026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401" y="29669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207904"/>
              </p:ext>
            </p:extLst>
          </p:nvPr>
        </p:nvGraphicFramePr>
        <p:xfrm>
          <a:off x="4306702" y="3706420"/>
          <a:ext cx="7343775" cy="872490"/>
        </p:xfrm>
        <a:graphic>
          <a:graphicData uri="http://schemas.openxmlformats.org/drawingml/2006/table">
            <a:tbl>
              <a:tblPr/>
              <a:tblGrid>
                <a:gridCol w="7343775"/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effectLst/>
                        </a:rPr>
                        <a:t>Using </a:t>
                      </a:r>
                      <a:r>
                        <a:rPr lang="en-US" sz="2800" b="1" dirty="0" err="1" smtClean="0">
                          <a:effectLst/>
                        </a:rPr>
                        <a:t>bluetooth</a:t>
                      </a:r>
                      <a:r>
                        <a:rPr lang="en-US" sz="2800" b="1" dirty="0" smtClean="0">
                          <a:effectLst/>
                        </a:rPr>
                        <a:t>/wireless designing and making a </a:t>
                      </a:r>
                      <a:r>
                        <a:rPr lang="en-US" sz="2800" b="1" dirty="0" err="1" smtClean="0">
                          <a:effectLst/>
                        </a:rPr>
                        <a:t>Lynxmotion</a:t>
                      </a:r>
                      <a:r>
                        <a:rPr lang="en-US" sz="2800" b="1" dirty="0" smtClean="0">
                          <a:effectLst/>
                        </a:rPr>
                        <a:t> A-Pod robot controller</a:t>
                      </a:r>
                      <a:endParaRPr lang="en-US" sz="2800" b="1" dirty="0">
                        <a:effectLst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391379" y="35487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50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1.48148E-6 L 0.4918 0.0064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35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Hexapod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 </a:t>
            </a:r>
            <a:r>
              <a:rPr lang="en-US" b="1" dirty="0"/>
              <a:t>hexapod</a:t>
            </a:r>
            <a:r>
              <a:rPr lang="en-US" dirty="0"/>
              <a:t> robot is a mechanical vehicle that walks on six </a:t>
            </a:r>
            <a:r>
              <a:rPr lang="en-US" dirty="0" smtClean="0"/>
              <a:t>legs. Since </a:t>
            </a:r>
            <a:r>
              <a:rPr lang="en-US" dirty="0"/>
              <a:t>a robot can be statically stable on three or more legs, a hexapod robot has a great deal of flexibility in how it can </a:t>
            </a:r>
            <a:r>
              <a:rPr lang="en-US" dirty="0" smtClean="0"/>
              <a:t>move.</a:t>
            </a:r>
          </a:p>
          <a:p>
            <a:r>
              <a:rPr lang="en-US" dirty="0"/>
              <a:t>Many hexapod </a:t>
            </a:r>
            <a:r>
              <a:rPr lang="en-US" dirty="0">
                <a:hlinkClick r:id="rId2" tooltip="Robotics"/>
              </a:rPr>
              <a:t>robots</a:t>
            </a:r>
            <a:r>
              <a:rPr lang="en-US" dirty="0"/>
              <a:t> are </a:t>
            </a:r>
            <a:r>
              <a:rPr lang="en-US" dirty="0">
                <a:hlinkClick r:id="rId3" tooltip="Bionics"/>
              </a:rPr>
              <a:t>biologically</a:t>
            </a:r>
            <a:r>
              <a:rPr lang="en-US" dirty="0"/>
              <a:t> inspired by </a:t>
            </a:r>
            <a:r>
              <a:rPr lang="en-US" dirty="0" err="1">
                <a:hlinkClick r:id="rId4" tooltip="Hexapoda"/>
              </a:rPr>
              <a:t>Hexapoda</a:t>
            </a:r>
            <a:r>
              <a:rPr lang="en-US" dirty="0"/>
              <a:t> </a:t>
            </a:r>
            <a:r>
              <a:rPr lang="en-US" dirty="0">
                <a:hlinkClick r:id="rId5" tooltip="Terrestrial locomotion in animals"/>
              </a:rPr>
              <a:t>locomotion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Uses: </a:t>
            </a:r>
          </a:p>
          <a:p>
            <a:pPr lvl="1"/>
            <a:r>
              <a:rPr lang="en-US" dirty="0" smtClean="0"/>
              <a:t>Test </a:t>
            </a:r>
            <a:r>
              <a:rPr lang="en-US" dirty="0"/>
              <a:t>biological theories about insect </a:t>
            </a:r>
            <a:r>
              <a:rPr lang="en-US" dirty="0" smtClean="0"/>
              <a:t>locomotion.</a:t>
            </a:r>
          </a:p>
          <a:p>
            <a:pPr lvl="1"/>
            <a:r>
              <a:rPr lang="en-US" dirty="0" smtClean="0"/>
              <a:t>Motor control.</a:t>
            </a:r>
          </a:p>
          <a:p>
            <a:pPr lvl="1"/>
            <a:r>
              <a:rPr lang="en-US" dirty="0" smtClean="0"/>
              <a:t>Neurobiology.</a:t>
            </a:r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086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9621" y="-15681"/>
            <a:ext cx="10018713" cy="1752599"/>
          </a:xfrm>
        </p:spPr>
        <p:txBody>
          <a:bodyPr/>
          <a:lstStyle/>
          <a:p>
            <a:r>
              <a:rPr lang="en-US" b="1" dirty="0" smtClean="0"/>
              <a:t>World of Hexapods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749" y="1409253"/>
            <a:ext cx="1617172" cy="186107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347" y="1484557"/>
            <a:ext cx="1710466" cy="17104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065" y="1796526"/>
            <a:ext cx="1882947" cy="17104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004" y="1610738"/>
            <a:ext cx="2175882" cy="17104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985" y="3818961"/>
            <a:ext cx="3048870" cy="24975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82" y="3722146"/>
            <a:ext cx="5114663" cy="2624865"/>
          </a:xfrm>
          <a:prstGeom prst="rect">
            <a:avLst/>
          </a:prstGeom>
        </p:spPr>
      </p:pic>
      <p:pic>
        <p:nvPicPr>
          <p:cNvPr id="13" name="Picture 0" descr="logo nga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026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620" y="1957892"/>
            <a:ext cx="5222240" cy="3916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What is our project?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1375" y="2908804"/>
            <a:ext cx="3780416" cy="201485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Hexapod</a:t>
            </a:r>
          </a:p>
          <a:p>
            <a:pPr marL="0" indent="0" algn="ctr">
              <a:buNone/>
            </a:pPr>
            <a: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APOD</a:t>
            </a:r>
            <a:endParaRPr 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50483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141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4951" y="459581"/>
            <a:ext cx="2432125" cy="1325563"/>
          </a:xfrm>
        </p:spPr>
        <p:txBody>
          <a:bodyPr/>
          <a:lstStyle/>
          <a:p>
            <a:r>
              <a:rPr lang="en-US" b="1" dirty="0" err="1" smtClean="0">
                <a:solidFill>
                  <a:srgbClr val="00B0F0"/>
                </a:solidFill>
              </a:rPr>
              <a:t>Apod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62163" y="2350580"/>
            <a:ext cx="328166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This is </a:t>
            </a:r>
            <a:r>
              <a:rPr 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3DOF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hexapod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Prototype of </a:t>
            </a:r>
            <a:r>
              <a:rPr lang="en-US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incest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robot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Include: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legs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head with Gripper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86019" y="2041815"/>
            <a:ext cx="2216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Servos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86019" y="2688146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Servos/ Leg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8774" y="3145170"/>
            <a:ext cx="15119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Servos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Horizontal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Rotate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86019" y="449311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Servos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476" y="5047108"/>
            <a:ext cx="1625600" cy="121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174" y="5047108"/>
            <a:ext cx="1625600" cy="121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872" y="5047108"/>
            <a:ext cx="1625600" cy="1219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570" y="5025002"/>
            <a:ext cx="1625600" cy="1219200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7" idx="3"/>
            <a:endCxn id="5" idx="1"/>
          </p:cNvCxnSpPr>
          <p:nvPr/>
        </p:nvCxnSpPr>
        <p:spPr>
          <a:xfrm flipV="1">
            <a:off x="4843831" y="2872812"/>
            <a:ext cx="1442188" cy="770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6" idx="1"/>
          </p:cNvCxnSpPr>
          <p:nvPr/>
        </p:nvCxnSpPr>
        <p:spPr>
          <a:xfrm>
            <a:off x="4843831" y="3643242"/>
            <a:ext cx="1424943" cy="102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4843831" y="3643242"/>
            <a:ext cx="1442188" cy="1034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0" descr="logo nga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565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313" y="371127"/>
            <a:ext cx="3634914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Their </a:t>
            </a:r>
            <a:r>
              <a:rPr lang="en-US" b="1" dirty="0" err="1" smtClean="0">
                <a:solidFill>
                  <a:srgbClr val="00B0F0"/>
                </a:solidFill>
              </a:rPr>
              <a:t>Apod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49" y="2780603"/>
            <a:ext cx="1621707" cy="13639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37595" y="2470428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SSC32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18" y="1725252"/>
            <a:ext cx="3191767" cy="190677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3" idx="3"/>
            <a:endCxn id="9" idx="1"/>
          </p:cNvCxnSpPr>
          <p:nvPr/>
        </p:nvCxnSpPr>
        <p:spPr>
          <a:xfrm flipV="1">
            <a:off x="3171856" y="2655094"/>
            <a:ext cx="1065739" cy="807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3"/>
            <a:endCxn id="3" idx="1"/>
          </p:cNvCxnSpPr>
          <p:nvPr/>
        </p:nvCxnSpPr>
        <p:spPr>
          <a:xfrm>
            <a:off x="3171856" y="3462600"/>
            <a:ext cx="1065739" cy="981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018" y="3872751"/>
            <a:ext cx="2927277" cy="21954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540" y="5429025"/>
            <a:ext cx="1704489" cy="1278367"/>
          </a:xfrm>
          <a:prstGeom prst="rect">
            <a:avLst/>
          </a:prstGeom>
        </p:spPr>
      </p:pic>
      <p:pic>
        <p:nvPicPr>
          <p:cNvPr id="10" name="Picture 0" descr="logo nga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37595" y="4120555"/>
            <a:ext cx="1999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BOTBOARD 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55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34914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Their </a:t>
            </a:r>
            <a:r>
              <a:rPr lang="en-US" b="1" dirty="0" err="1" smtClean="0">
                <a:solidFill>
                  <a:srgbClr val="00B0F0"/>
                </a:solidFill>
              </a:rPr>
              <a:t>Apod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817" y="2151416"/>
            <a:ext cx="5069548" cy="3905250"/>
          </a:xfrm>
          <a:prstGeom prst="rect">
            <a:avLst/>
          </a:prstGeo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49" y="2780603"/>
            <a:ext cx="1621707" cy="136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6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634914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Our </a:t>
            </a:r>
            <a:r>
              <a:rPr lang="en-US" b="1" dirty="0" err="1" smtClean="0">
                <a:solidFill>
                  <a:srgbClr val="00B0F0"/>
                </a:solidFill>
              </a:rPr>
              <a:t>Apod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282" y="2334410"/>
            <a:ext cx="2775473" cy="23344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22028" y="2149744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SSC32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09708" y="4668819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STM32F4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869" y="1364373"/>
            <a:ext cx="3937609" cy="23523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300" y="3854575"/>
            <a:ext cx="2251618" cy="2696832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13" idx="3"/>
            <a:endCxn id="9" idx="1"/>
          </p:cNvCxnSpPr>
          <p:nvPr/>
        </p:nvCxnSpPr>
        <p:spPr>
          <a:xfrm flipV="1">
            <a:off x="4579755" y="2334410"/>
            <a:ext cx="1042273" cy="1167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3"/>
            <a:endCxn id="14" idx="1"/>
          </p:cNvCxnSpPr>
          <p:nvPr/>
        </p:nvCxnSpPr>
        <p:spPr>
          <a:xfrm>
            <a:off x="4579755" y="3501615"/>
            <a:ext cx="1129953" cy="1351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0" descr="logo nga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94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8673" y="1288122"/>
            <a:ext cx="2034744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Servos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438399"/>
            <a:ext cx="3429896" cy="2491767"/>
          </a:xfrm>
        </p:spPr>
      </p:pic>
      <p:sp>
        <p:nvSpPr>
          <p:cNvPr id="5" name="TextBox 4"/>
          <p:cNvSpPr txBox="1"/>
          <p:nvPr/>
        </p:nvSpPr>
        <p:spPr>
          <a:xfrm>
            <a:off x="5518673" y="2702365"/>
            <a:ext cx="6344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Control System: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+Pulse Width Control 1500usec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Neutral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Required Pulse: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3-5 Volt Peak to Peak Square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Wave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Operating Voltage: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4.8-6.0 Volts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Operating Angle: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45 Deg. one side pulse traveling 400usec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73" y="4216580"/>
            <a:ext cx="3479800" cy="1714500"/>
          </a:xfrm>
          <a:prstGeom prst="rect">
            <a:avLst/>
          </a:prstGeom>
        </p:spPr>
      </p:pic>
      <p:pic>
        <p:nvPicPr>
          <p:cNvPr id="7" name="Picture 0" descr="logo ng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50483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408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How’s Servo works?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85" y="2039964"/>
            <a:ext cx="4840719" cy="147778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585" y="3968750"/>
            <a:ext cx="4978400" cy="2578100"/>
          </a:xfrm>
          <a:prstGeom prst="rect">
            <a:avLst/>
          </a:prstGeo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07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of Movement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570018"/>
            <a:ext cx="3419906" cy="3124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17" y="2570018"/>
            <a:ext cx="3419906" cy="3124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123" y="2570018"/>
            <a:ext cx="341990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4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582" y="1212925"/>
            <a:ext cx="10018713" cy="1648609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Embedded System – Team 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3794274"/>
            <a:ext cx="10515600" cy="132636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Team Member:</a:t>
            </a:r>
          </a:p>
          <a:p>
            <a:pPr lvl="1"/>
            <a:r>
              <a:rPr lang="en-US" dirty="0" err="1" smtClean="0"/>
              <a:t>Phan</a:t>
            </a:r>
            <a:r>
              <a:rPr lang="en-US" dirty="0" smtClean="0"/>
              <a:t> </a:t>
            </a:r>
            <a:r>
              <a:rPr lang="en-US" dirty="0" err="1" smtClean="0"/>
              <a:t>Anh</a:t>
            </a:r>
            <a:r>
              <a:rPr lang="en-US" dirty="0" smtClean="0"/>
              <a:t> </a:t>
            </a:r>
            <a:r>
              <a:rPr lang="en-US" dirty="0" err="1" smtClean="0"/>
              <a:t>Dũng</a:t>
            </a:r>
            <a:r>
              <a:rPr lang="en-US" dirty="0" smtClean="0"/>
              <a:t> </a:t>
            </a:r>
            <a:r>
              <a:rPr lang="en-US" dirty="0" err="1" smtClean="0"/>
              <a:t>Cường</a:t>
            </a:r>
            <a:r>
              <a:rPr lang="en-US" dirty="0" smtClean="0"/>
              <a:t> – Team Leader</a:t>
            </a:r>
          </a:p>
          <a:p>
            <a:pPr lvl="1"/>
            <a:r>
              <a:rPr lang="en-US" dirty="0" err="1" smtClean="0"/>
              <a:t>Nguyễn</a:t>
            </a:r>
            <a:r>
              <a:rPr lang="en-US" dirty="0" smtClean="0"/>
              <a:t> Minh </a:t>
            </a:r>
            <a:r>
              <a:rPr lang="en-US" dirty="0" err="1" smtClean="0"/>
              <a:t>Quân</a:t>
            </a:r>
            <a:r>
              <a:rPr lang="en-US" dirty="0" smtClean="0"/>
              <a:t> – Team member</a:t>
            </a:r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79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Module Control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SSC32</a:t>
            </a:r>
          </a:p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STM32F4 DISCOVERY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745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640" y="838200"/>
            <a:ext cx="3115398" cy="1018309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SSC32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784474"/>
            <a:ext cx="3254764" cy="2343430"/>
          </a:xfrm>
        </p:spPr>
      </p:pic>
      <p:sp>
        <p:nvSpPr>
          <p:cNvPr id="6" name="TextBox 5"/>
          <p:cNvSpPr txBox="1"/>
          <p:nvPr/>
        </p:nvSpPr>
        <p:spPr>
          <a:xfrm>
            <a:off x="5120640" y="1979917"/>
            <a:ext cx="7276416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Microcontroller = Atmel ATMEGA168-20PU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EEPROM = 24LC32P (Required for 2.01GP)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Speed = 14.75 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Internal Sequencer = 12 Servo Hexapod (Alternating Tripod)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Serial input = True RS-232 or TTL, 2400, 9600, 38.4k, 115.2k, N81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Outputs = 32 (Servo or TTL)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Inputs = 4 (Static or Latching, Analog or Digital)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requirements = 31mA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 interface = DB9F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Microcontroller interface = Header posts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Servo control = Up to 32 servos plug in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Servo type supported = Futaba 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Hitec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Servo travel range = 180°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Servo resolution = 1uS, .09°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Servo speed resolution = 1uS / Second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Servo motion control = Immediate, Timed, Speed or Synchronized.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 board size = 3.0" x 2.3"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VS current capacity = 15 amps per side, 30 amps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maxm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49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3291" y="932809"/>
            <a:ext cx="2353398" cy="782782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SSC32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27" y="2947566"/>
            <a:ext cx="3254764" cy="234343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299" y="2308819"/>
            <a:ext cx="6181725" cy="4419600"/>
          </a:xfrm>
          <a:prstGeom prst="rect">
            <a:avLst/>
          </a:prstGeom>
        </p:spPr>
      </p:pic>
      <p:pic>
        <p:nvPicPr>
          <p:cNvPr id="6" name="Picture 0" descr="logo ng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20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8056" y="1122363"/>
            <a:ext cx="2284125" cy="935182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SSC32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062" y="2272145"/>
            <a:ext cx="8281738" cy="4354566"/>
          </a:xfr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91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6384" y="1489364"/>
            <a:ext cx="2575071" cy="755073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STM32F4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622902"/>
            <a:ext cx="1750776" cy="2752220"/>
          </a:xfrm>
        </p:spPr>
      </p:pic>
      <p:sp>
        <p:nvSpPr>
          <p:cNvPr id="5" name="TextBox 4"/>
          <p:cNvSpPr txBox="1"/>
          <p:nvPr/>
        </p:nvSpPr>
        <p:spPr>
          <a:xfrm>
            <a:off x="3624349" y="3066798"/>
            <a:ext cx="83471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STM32F407VGT6 microcontroller featuring 32-bit ARM Cortex-M4F core,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MB Flash, 192 KB RAM in an LQFP100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package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Board power supply: through USB bus or from an external 5 V supply voltage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External application power supply: 3 V and 5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LIS302DL or LIS3DSH ST MEMS 3-axis accelerometer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MP45DT02, ST MEMS audio sensor,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omni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-directional digital microphone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CS43L22, audio DAC with integrated class D speaker driver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663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284" y="789709"/>
            <a:ext cx="8947169" cy="507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3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 INTERFACE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72" y="2535382"/>
            <a:ext cx="7242801" cy="3452716"/>
          </a:xfrm>
          <a:prstGeom prst="rect">
            <a:avLst/>
          </a:prstGeo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518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Sequence Player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55" y="2036618"/>
            <a:ext cx="6192885" cy="4167285"/>
          </a:xfrm>
          <a:prstGeom prst="rect">
            <a:avLst/>
          </a:prstGeom>
        </p:spPr>
      </p:pic>
      <p:pic>
        <p:nvPicPr>
          <p:cNvPr id="6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3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Configuration</a:t>
            </a:r>
            <a:r>
              <a:rPr lang="en-US" dirty="0" smtClean="0">
                <a:solidFill>
                  <a:srgbClr val="00B0F0"/>
                </a:solidFill>
              </a:rPr>
              <a:t/>
            </a:r>
            <a:br>
              <a:rPr lang="en-US" dirty="0" smtClean="0">
                <a:solidFill>
                  <a:srgbClr val="00B0F0"/>
                </a:solidFill>
              </a:rPr>
            </a:b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624" y="1718826"/>
            <a:ext cx="4744085" cy="4801235"/>
          </a:xfrm>
          <a:prstGeom prst="rect">
            <a:avLst/>
          </a:prstGeo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474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049" y="31083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How’s difference?</a:t>
            </a:r>
            <a:br>
              <a:rPr lang="en-US" b="1" dirty="0">
                <a:solidFill>
                  <a:srgbClr val="00B0F0"/>
                </a:solidFill>
              </a:rPr>
            </a:b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3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04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8371" y="2521939"/>
            <a:ext cx="2657383" cy="1225513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accent6">
                    <a:lumMod val="75000"/>
                  </a:schemeClr>
                </a:solidFill>
              </a:rPr>
              <a:t>ROBOT</a:t>
            </a:r>
            <a:endParaRPr lang="en-US" sz="5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5245" y="2439540"/>
            <a:ext cx="944039" cy="1326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700" b="1" dirty="0" smtClean="0">
                <a:solidFill>
                  <a:srgbClr val="FF0000"/>
                </a:solidFill>
              </a:rPr>
              <a:t>10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857" y="2627729"/>
            <a:ext cx="3029454" cy="37400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489" y="2627729"/>
            <a:ext cx="3187716" cy="3735222"/>
          </a:xfrm>
          <a:prstGeom prst="rect">
            <a:avLst/>
          </a:prstGeom>
        </p:spPr>
      </p:pic>
      <p:pic>
        <p:nvPicPr>
          <p:cNvPr id="6" name="Picture 0" descr="logo ng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95286" y="2909871"/>
            <a:ext cx="1903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B0F0"/>
                </a:solidFill>
              </a:rPr>
              <a:t>Years ago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13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-0.20274 -0.00532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43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07407E-6 L -0.0004 -0.24514 " pathEditMode="relative" rAng="0" ptsTypes="AA">
                                      <p:cBhvr>
                                        <p:cTn id="4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226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85185E-6 L 0.00065 -0.250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254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274 -0.00532 L -0.2004 -0.2483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3" grpId="2"/>
      <p:bldP spid="3" grpId="3"/>
      <p:bldP spid="7" grpId="0"/>
      <p:bldP spid="7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did they do?</a:t>
            </a:r>
            <a:b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35378" y="1918854"/>
            <a:ext cx="8213871" cy="5479474"/>
          </a:xfrm>
        </p:spPr>
        <p:txBody>
          <a:bodyPr>
            <a:normAutofit/>
          </a:bodyPr>
          <a:lstStyle/>
          <a:p>
            <a:r>
              <a:rPr lang="en-US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Apod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(ONLY MANUAL CONTROL)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Movement (Left, Right, Forward, Backward, etc.) 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Grip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Lift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Drop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Some crazy action</a:t>
            </a:r>
          </a:p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Using Wireless controller (2.4Ghz) direct connect with BOTII module</a:t>
            </a:r>
          </a:p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</a:p>
          <a:p>
            <a:pPr lvl="1"/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All algorithm embedded in BOTBOARD II</a:t>
            </a:r>
          </a:p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Another function</a:t>
            </a:r>
          </a:p>
          <a:p>
            <a:pPr lvl="1"/>
            <a:r>
              <a:rPr 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NONE</a:t>
            </a:r>
          </a:p>
          <a:p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618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dirty="0" smtClean="0">
                <a:solidFill>
                  <a:srgbClr val="00B0F0"/>
                </a:solidFill>
              </a:rPr>
              <a:t>What did they do?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smtClean="0"/>
              <a:t>Video here)</a:t>
            </a:r>
            <a:endParaRPr lang="en-US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989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9581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did we do?</a:t>
            </a:r>
            <a:endParaRPr lang="en-US" sz="32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5674" y="2023579"/>
            <a:ext cx="10515600" cy="4834421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Apod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AND AUTOMATIC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Movement (Left, right, forward, backward, etc.)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Grip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Lift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Drop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Some crazy action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Using Bluetooth connect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indirect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through Pc interface, communicate with STM32F4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algorithm embedded in STM32F4 discovery</a:t>
            </a:r>
          </a:p>
          <a:p>
            <a:endParaRPr lang="en-US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642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did we do</a:t>
            </a:r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(</a:t>
            </a:r>
            <a:r>
              <a:rPr lang="en-US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</a:t>
            </a:r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Another function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camera with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 color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 redirect movement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 </a:t>
            </a:r>
            <a:r>
              <a:rPr lang="en-US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indentify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distance between </a:t>
            </a:r>
            <a:r>
              <a:rPr lang="en-US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Apod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the item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88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990" y="1455255"/>
            <a:ext cx="7079428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we similar with others?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Built all implement from the begin</a:t>
            </a:r>
          </a:p>
          <a:p>
            <a:pPr lvl="1"/>
            <a:r>
              <a:rPr lang="en-US" sz="1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Firmware (SSC32)</a:t>
            </a:r>
          </a:p>
          <a:p>
            <a:pPr lvl="1"/>
            <a:r>
              <a:rPr lang="en-US" sz="1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Alternate</a:t>
            </a:r>
            <a:r>
              <a:rPr lang="en-US" sz="1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module (STM32F4)</a:t>
            </a:r>
          </a:p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Just:</a:t>
            </a:r>
          </a:p>
          <a:p>
            <a:pPr lvl="1"/>
            <a:r>
              <a:rPr lang="en-US" sz="1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 on Algorithm which World’s done to create function</a:t>
            </a:r>
            <a:endParaRPr lang="en-US" sz="1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9704" y="3217458"/>
            <a:ext cx="1613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en-US" sz="6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153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4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did we do? (</a:t>
            </a:r>
            <a:r>
              <a:rPr lang="en-US" b="1" dirty="0" err="1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</a:t>
            </a:r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Clip here</a:t>
            </a:r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96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637" y="302226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we do?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993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9858" y="1"/>
            <a:ext cx="1592133" cy="656216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814" y="225910"/>
            <a:ext cx="6336254" cy="6347011"/>
          </a:xfrm>
        </p:spPr>
      </p:pic>
    </p:spTree>
    <p:extLst>
      <p:ext uri="{BB962C8B-B14F-4D97-AF65-F5344CB8AC3E}">
        <p14:creationId xmlns:p14="http://schemas.microsoft.com/office/powerpoint/2010/main" val="679916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02184" y="2807746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APOD Flowchart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45" y="339725"/>
            <a:ext cx="6151419" cy="618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1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138947" y="2890053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SSC32 Flowchart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670" y="228889"/>
            <a:ext cx="5854565" cy="6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68" y="798299"/>
            <a:ext cx="4290483" cy="285930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137" y="3657600"/>
            <a:ext cx="4220217" cy="28124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84754" y="3057435"/>
            <a:ext cx="6719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</a:rPr>
              <a:t>+</a:t>
            </a:r>
          </a:p>
        </p:txBody>
      </p:sp>
      <p:pic>
        <p:nvPicPr>
          <p:cNvPr id="7" name="Picture 0" descr="logo ng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693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21065 C -0.00781 0.03472 0.09154 -0.11806 0.22487 -0.12824 C 0.35196 -0.14167 0.47136 -0.02315 0.47943 0.14722 C 0.4892 0.30555 0.40586 0.45208 0.28646 0.46319 C 0.17722 0.47106 0.0737 0.37361 0.06563 0.22639 C 0.05795 0.09259 0.12761 -0.03403 0.22878 -0.04445 C 0.32227 -0.05232 0.40977 0.02917 0.41563 0.15278 C 0.42162 0.26296 0.36602 0.37129 0.28269 0.37616 C 0.20703 0.38403 0.13529 0.3206 0.12943 0.22083 C 0.12552 0.13148 0.16719 0.04514 0.23295 0.03958 C 0.29037 0.03472 0.34818 0.08171 0.35196 0.15833 C 0.35612 0.22407 0.32644 0.28657 0.27852 0.29213 C 0.23894 0.29768 0.19688 0.26829 0.19519 0.21597 C 0.19102 0.17407 0.20703 0.12917 0.23685 0.12361 C 0.26068 0.12361 0.28438 0.13449 0.28855 0.16319 C 0.29037 0.18148 0.28646 0.20023 0.27461 0.2081 C 0.26862 0.21065 0.26446 0.21065 0.2586 0.2081 " pathEditMode="relative" rAng="0" ptsTypes="AAAAAAAAAAAAAAAAA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71" y="-437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-0.20116 C 0.00533 -0.40811 -0.08998 -0.58774 -0.21771 -0.59977 C -0.33959 -0.61551 -0.45391 -0.47593 -0.46159 -0.27547 C -0.47097 -0.08936 -0.39115 0.0831 -0.27683 0.09606 C -0.17214 0.10532 -0.07279 -0.00926 -0.06511 -0.18241 C -0.05769 -0.34005 -0.12448 -0.48889 -0.22149 -0.50116 C -0.31094 -0.51042 -0.3948 -0.41436 -0.40053 -0.26922 C -0.40625 -0.13959 -0.35287 -0.01204 -0.27305 -0.00649 C -0.20066 0.00277 -0.13191 -0.07153 -0.12618 -0.18889 C -0.12253 -0.29422 -0.16237 -0.39584 -0.22539 -0.40232 C -0.28047 -0.40811 -0.33581 -0.35278 -0.33959 -0.26274 C -0.34349 -0.18542 -0.31498 -0.11158 -0.26901 -0.1051 C -0.23112 -0.09885 -0.19089 -0.13311 -0.1892 -0.19468 C -0.18529 -0.24399 -0.20066 -0.29699 -0.22917 -0.30348 C -0.25196 -0.30348 -0.27474 -0.29051 -0.27878 -0.25695 C -0.28047 -0.23542 -0.27683 -0.2132 -0.26537 -0.20394 C -0.25964 -0.20116 -0.25573 -0.20116 -0.25 -0.20394 " pathEditMode="relative" rAng="0" ptsTypes="AAAAAAAAAAAAAAA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82" y="-511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402184" y="280774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STM32F4 Flowchart</a:t>
            </a:r>
            <a:endParaRPr lang="en-US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117" y="339725"/>
            <a:ext cx="6234228" cy="632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203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Pros and cons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 time to program</a:t>
            </a:r>
          </a:p>
          <a:p>
            <a:r>
              <a:rPr lang="en-US" dirty="0" smtClean="0"/>
              <a:t>Hard to find hardware</a:t>
            </a:r>
          </a:p>
          <a:p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930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44071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there anything to be programmed in the future?</a:t>
            </a:r>
            <a:r>
              <a:rPr lang="en-US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8964" y="2891342"/>
            <a:ext cx="10515600" cy="4351338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Automate in movement like the insect</a:t>
            </a: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Tracking function and find the way to return</a:t>
            </a: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Can hear and make some dancing in music</a:t>
            </a: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Able to walk on stair</a:t>
            </a:r>
          </a:p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Obey (can follow the owner, hear the order of owner, etc.)</a:t>
            </a:r>
          </a:p>
          <a:p>
            <a:pPr marL="0" indent="0"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229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420" y="2666999"/>
            <a:ext cx="10018713" cy="1752599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51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0" y="1981489"/>
            <a:ext cx="2799190" cy="59484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B0F0"/>
                </a:solidFill>
              </a:rPr>
              <a:t>types</a:t>
            </a:r>
            <a:r>
              <a:rPr lang="en-US" b="1" dirty="0" smtClean="0"/>
              <a:t> of robot today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36262" y="2641122"/>
            <a:ext cx="2037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en-US" b="1" dirty="0" smtClean="0"/>
              <a:t> </a:t>
            </a:r>
            <a:r>
              <a:rPr lang="en-US" sz="2400" b="1" dirty="0" smtClean="0"/>
              <a:t>main types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743192" y="4299311"/>
            <a:ext cx="176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Walking</a:t>
            </a:r>
            <a:r>
              <a:rPr lang="en-US" b="1" dirty="0"/>
              <a:t> Robots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27275" y="4299311"/>
            <a:ext cx="155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9900"/>
                </a:solidFill>
              </a:rPr>
              <a:t>Flying</a:t>
            </a:r>
            <a:r>
              <a:rPr lang="en-US" b="1" dirty="0"/>
              <a:t> Robots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02968" y="4321968"/>
            <a:ext cx="182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Wheeled</a:t>
            </a:r>
            <a:r>
              <a:rPr lang="en-US" dirty="0"/>
              <a:t> </a:t>
            </a:r>
            <a:r>
              <a:rPr lang="en-US" b="1" dirty="0"/>
              <a:t>Robots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49569" y="4299311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Snake</a:t>
            </a:r>
            <a:r>
              <a:rPr lang="en-US" b="1" dirty="0"/>
              <a:t> Robots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25262" y="4299311"/>
            <a:ext cx="2314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Wall Climbing </a:t>
            </a:r>
            <a:r>
              <a:rPr lang="en-US" b="1" dirty="0">
                <a:solidFill>
                  <a:srgbClr val="000000"/>
                </a:solidFill>
              </a:rPr>
              <a:t>Robots</a:t>
            </a:r>
            <a:endParaRPr lang="en-US" b="1" dirty="0"/>
          </a:p>
        </p:txBody>
      </p:sp>
      <p:pic>
        <p:nvPicPr>
          <p:cNvPr id="11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666148" y="1806894"/>
            <a:ext cx="2940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Over</a:t>
            </a:r>
            <a:r>
              <a:rPr lang="en-US" b="1" dirty="0" smtClean="0"/>
              <a:t>  </a:t>
            </a:r>
            <a:r>
              <a:rPr lang="en-US" sz="4400" b="1" dirty="0" smtClean="0">
                <a:solidFill>
                  <a:srgbClr val="FF0000"/>
                </a:solidFill>
              </a:rPr>
              <a:t>100,000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56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46458 -0.00093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2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444"/>
                                  </p:iterate>
                                  <p:childTnLst>
                                    <p:set>
                                      <p:cBhvr override="childStyl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allAtOnce"/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Robot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2616635" cy="3124201"/>
          </a:xfrm>
        </p:spPr>
        <p:txBody>
          <a:bodyPr/>
          <a:lstStyle/>
          <a:p>
            <a:r>
              <a:rPr lang="en-US" b="1" dirty="0" smtClean="0"/>
              <a:t>Therapeutic</a:t>
            </a:r>
          </a:p>
          <a:p>
            <a:r>
              <a:rPr lang="en-US" b="1" dirty="0" smtClean="0"/>
              <a:t>Industrial</a:t>
            </a:r>
          </a:p>
          <a:p>
            <a:r>
              <a:rPr lang="en-US" b="1" dirty="0" smtClean="0"/>
              <a:t>Military</a:t>
            </a:r>
          </a:p>
          <a:p>
            <a:r>
              <a:rPr lang="en-US" b="1" dirty="0" smtClean="0"/>
              <a:t>Education</a:t>
            </a:r>
          </a:p>
          <a:p>
            <a:r>
              <a:rPr lang="en-US" b="1" dirty="0" smtClean="0"/>
              <a:t>Research</a:t>
            </a:r>
          </a:p>
          <a:p>
            <a:endParaRPr lang="en-US" dirty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480" y="2141743"/>
            <a:ext cx="2215226" cy="14794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827" y="2141743"/>
            <a:ext cx="2215226" cy="1479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33" y="2140465"/>
            <a:ext cx="2215226" cy="1480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587" y="4335482"/>
            <a:ext cx="2215226" cy="14807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280" y="4335482"/>
            <a:ext cx="2215226" cy="14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5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Robot’s Density World Map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09" y="2050473"/>
            <a:ext cx="9189315" cy="4281054"/>
          </a:xfrm>
        </p:spPr>
      </p:pic>
      <p:pic>
        <p:nvPicPr>
          <p:cNvPr id="5" name="Picture 0" descr="logo ng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7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0322" y="2667262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INTRODUCE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3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183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4136" y="1122363"/>
            <a:ext cx="10515600" cy="619957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Introduce</a:t>
            </a:r>
          </a:p>
          <a:p>
            <a:pPr lvl="1"/>
            <a:r>
              <a:rPr lang="en-US" dirty="0" smtClean="0"/>
              <a:t>Hexapod</a:t>
            </a:r>
          </a:p>
          <a:p>
            <a:pPr lvl="1"/>
            <a:r>
              <a:rPr lang="en-US" dirty="0" err="1" smtClean="0"/>
              <a:t>Apod</a:t>
            </a:r>
            <a:endParaRPr lang="en-US" dirty="0"/>
          </a:p>
          <a:p>
            <a:r>
              <a:rPr lang="en-US" b="1" dirty="0" smtClean="0"/>
              <a:t>What’s Include?</a:t>
            </a:r>
          </a:p>
          <a:p>
            <a:pPr lvl="1"/>
            <a:r>
              <a:rPr lang="en-US" dirty="0" smtClean="0"/>
              <a:t>Servos</a:t>
            </a:r>
          </a:p>
          <a:p>
            <a:pPr lvl="1"/>
            <a:r>
              <a:rPr lang="en-US" dirty="0" smtClean="0"/>
              <a:t>Modules Control</a:t>
            </a:r>
          </a:p>
          <a:p>
            <a:pPr lvl="2"/>
            <a:r>
              <a:rPr lang="en-US" dirty="0" smtClean="0"/>
              <a:t>SSC32</a:t>
            </a:r>
          </a:p>
          <a:p>
            <a:pPr lvl="2"/>
            <a:r>
              <a:rPr lang="en-US" dirty="0" smtClean="0"/>
              <a:t>STM32F4</a:t>
            </a:r>
          </a:p>
          <a:p>
            <a:pPr lvl="1"/>
            <a:r>
              <a:rPr lang="en-US" dirty="0" smtClean="0"/>
              <a:t>PC Control Interface</a:t>
            </a:r>
          </a:p>
          <a:p>
            <a:r>
              <a:rPr lang="en-US" b="1" dirty="0" smtClean="0"/>
              <a:t>How’s difference?</a:t>
            </a:r>
          </a:p>
          <a:p>
            <a:pPr lvl="1"/>
            <a:r>
              <a:rPr lang="en-US" dirty="0" smtClean="0"/>
              <a:t>What did they do?</a:t>
            </a:r>
          </a:p>
          <a:p>
            <a:pPr lvl="1"/>
            <a:r>
              <a:rPr lang="en-US" dirty="0" smtClean="0"/>
              <a:t>What did we do?</a:t>
            </a:r>
          </a:p>
          <a:p>
            <a:r>
              <a:rPr lang="en-US" b="1" dirty="0" smtClean="0"/>
              <a:t>How do we do?</a:t>
            </a:r>
          </a:p>
          <a:p>
            <a:pPr lvl="1"/>
            <a:r>
              <a:rPr lang="en-US" dirty="0" smtClean="0"/>
              <a:t>Algorithm</a:t>
            </a:r>
          </a:p>
          <a:p>
            <a:r>
              <a:rPr lang="en-US" b="1" dirty="0" smtClean="0"/>
              <a:t>Demo</a:t>
            </a:r>
          </a:p>
          <a:p>
            <a:r>
              <a:rPr lang="en-US" b="1" dirty="0" smtClean="0"/>
              <a:t>Pros and cons</a:t>
            </a:r>
          </a:p>
          <a:p>
            <a:r>
              <a:rPr lang="en-US" b="1" dirty="0" smtClean="0"/>
              <a:t>Are there anything to be programmed in the future?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0" descr="logo ng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262" y="339725"/>
            <a:ext cx="284797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928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TC103457496[[fn=Parallax]]</Template>
  <TotalTime>833</TotalTime>
  <Words>672</Words>
  <Application>Microsoft Office PowerPoint</Application>
  <PresentationFormat>Widescreen</PresentationFormat>
  <Paragraphs>176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Corbel</vt:lpstr>
      <vt:lpstr>Parallax</vt:lpstr>
      <vt:lpstr>APOD </vt:lpstr>
      <vt:lpstr>Embedded System – Team 3</vt:lpstr>
      <vt:lpstr>ROBOT</vt:lpstr>
      <vt:lpstr>PowerPoint Presentation</vt:lpstr>
      <vt:lpstr>PowerPoint Presentation</vt:lpstr>
      <vt:lpstr>Robot</vt:lpstr>
      <vt:lpstr>Robot’s Density World Map</vt:lpstr>
      <vt:lpstr>INTRODUCE</vt:lpstr>
      <vt:lpstr>PowerPoint Presentation</vt:lpstr>
      <vt:lpstr>Hexapod</vt:lpstr>
      <vt:lpstr>World of Hexapods</vt:lpstr>
      <vt:lpstr>What is our project?</vt:lpstr>
      <vt:lpstr>Apod</vt:lpstr>
      <vt:lpstr>Their Apod</vt:lpstr>
      <vt:lpstr>Their Apod</vt:lpstr>
      <vt:lpstr>Our Apod</vt:lpstr>
      <vt:lpstr>Servos</vt:lpstr>
      <vt:lpstr>How’s Servo works?</vt:lpstr>
      <vt:lpstr>Type of Movement</vt:lpstr>
      <vt:lpstr>Module Control</vt:lpstr>
      <vt:lpstr>SSC32</vt:lpstr>
      <vt:lpstr>SSC32</vt:lpstr>
      <vt:lpstr>SSC32</vt:lpstr>
      <vt:lpstr>STM32F4</vt:lpstr>
      <vt:lpstr>PowerPoint Presentation</vt:lpstr>
      <vt:lpstr>PC INTERFACE</vt:lpstr>
      <vt:lpstr>Sequence Player </vt:lpstr>
      <vt:lpstr>Configuration </vt:lpstr>
      <vt:lpstr>How’s difference? </vt:lpstr>
      <vt:lpstr>What did they do? </vt:lpstr>
      <vt:lpstr>What did they do? </vt:lpstr>
      <vt:lpstr>What did we do?</vt:lpstr>
      <vt:lpstr>What did we do? (cont)</vt:lpstr>
      <vt:lpstr>Does we similar with others?</vt:lpstr>
      <vt:lpstr>What did we do? (cont)</vt:lpstr>
      <vt:lpstr>How do we do? </vt:lpstr>
      <vt:lpstr>Forward</vt:lpstr>
      <vt:lpstr>PowerPoint Presentation</vt:lpstr>
      <vt:lpstr>PowerPoint Presentation</vt:lpstr>
      <vt:lpstr>PowerPoint Presentation</vt:lpstr>
      <vt:lpstr>Demo </vt:lpstr>
      <vt:lpstr>Pros and cons</vt:lpstr>
      <vt:lpstr>Are there anything to be programmed in the future? </vt:lpstr>
      <vt:lpstr> 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Apod </dc:title>
  <dc:creator>Quan Nguyen</dc:creator>
  <cp:lastModifiedBy>Quan Nguyen</cp:lastModifiedBy>
  <cp:revision>201</cp:revision>
  <dcterms:created xsi:type="dcterms:W3CDTF">2013-11-25T13:12:57Z</dcterms:created>
  <dcterms:modified xsi:type="dcterms:W3CDTF">2013-12-10T15:59:05Z</dcterms:modified>
</cp:coreProperties>
</file>